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lvetica World" charset="1" panose="020B0500040000020004"/>
      <p:regular r:id="rId20"/>
    </p:embeddedFont>
    <p:embeddedFont>
      <p:font typeface="Georgia Pro Condensed" charset="1" panose="02040506050405020303"/>
      <p:regular r:id="rId21"/>
    </p:embeddedFont>
    <p:embeddedFont>
      <p:font typeface="Helvetica World Bold" charset="1" panose="020B080004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9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3348" cy="885799"/>
            </a:xfrm>
            <a:custGeom>
              <a:avLst/>
              <a:gdLst/>
              <a:ahLst/>
              <a:cxnLst/>
              <a:rect r="r" b="b" t="t" l="l"/>
              <a:pathLst>
                <a:path h="885799" w="963348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9" r="0" b="-1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6750" y="9001760"/>
            <a:ext cx="6886575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0"/>
              </a:lnSpc>
            </a:pPr>
            <a:r>
              <a:rPr lang="en-US" sz="3800" spc="-57" strike="noStrike" u="none">
                <a:solidFill>
                  <a:srgbClr val="2E40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Apresentação por [nome aqui]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5380" y="975068"/>
            <a:ext cx="9754495" cy="389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56"/>
              </a:lnSpc>
            </a:pPr>
            <a:r>
              <a:rPr lang="en-US" sz="14956" spc="-523" strike="noStrike" u="none">
                <a:solidFill>
                  <a:srgbClr val="2E405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Triângulo Retângulo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117037">
            <a:off x="8947742" y="765609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40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0"/>
              </a:lnSpc>
              <a:spcBef>
                <a:spcPct val="0"/>
              </a:spcBef>
            </a:pPr>
            <a:r>
              <a:rPr lang="en-US" sz="7950" strike="noStrike" u="none">
                <a:solidFill>
                  <a:srgbClr val="F4B94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Recap of Problem-Solving Session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7369175"/>
            <a:ext cx="6886575" cy="225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F4B94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this session, students collaborated to solve real-life problems using the </a:t>
            </a:r>
            <a:r>
              <a:rPr lang="en-US" b="true" sz="2499" spc="-37" strike="noStrike" u="none">
                <a:solidFill>
                  <a:srgbClr val="F4B94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Pythagorean theorem</a:t>
            </a:r>
            <a:r>
              <a:rPr lang="en-US" sz="2499" spc="-37" strike="noStrike" u="none">
                <a:solidFill>
                  <a:srgbClr val="F4B94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They shared strategies and insights, fostering </a:t>
            </a:r>
            <a:r>
              <a:rPr lang="en-US" b="true" sz="2499" spc="-37" strike="noStrike" u="none">
                <a:solidFill>
                  <a:srgbClr val="F4B94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critical thinking</a:t>
            </a:r>
            <a:r>
              <a:rPr lang="en-US" sz="2499" spc="-37" strike="noStrike" u="none">
                <a:solidFill>
                  <a:srgbClr val="F4B94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enhancing their understanding of metric relations in right triangles.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9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E40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2E4057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Estratégias de Diferenciação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87687"/>
              <a:ext cx="17665700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Suporte para aprendizes diversos e inclusivos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3359150"/>
            <a:chOff x="0" y="0"/>
            <a:chExt cx="5744662" cy="44788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744662" cy="106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Demonstrações Mais Profundas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93850"/>
              <a:ext cx="5744662" cy="288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Para alunos de alto desempenho, ofereça </a:t>
              </a:r>
              <a:r>
                <a:rPr lang="en-US" b="true" sz="2000" spc="-30" strike="noStrike" u="none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demonstrações mais complexas</a:t>
              </a: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que conectem o teorema a problemas de física e engenharia, incentivando a exploração e autoaprendizagem.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3282950"/>
            <a:chOff x="0" y="0"/>
            <a:chExt cx="5346700" cy="43772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5346700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Figuras Concretas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60450"/>
              <a:ext cx="5346700" cy="3316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Estudantes com dificuldades de aprendizado se beneficiam de </a:t>
              </a:r>
              <a:r>
                <a:rPr lang="en-US" b="true" sz="2000" spc="-30" strike="noStrike" u="none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figuras concretas</a:t>
              </a: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 visuais passo a passo, permitindo melhor compreensão dos conceitos por meio de representação física e prática.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3359150"/>
            <a:chOff x="0" y="0"/>
            <a:chExt cx="5346700" cy="44788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5346700" cy="106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Suporte Próximo do Professor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93850"/>
              <a:ext cx="5346700" cy="288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Alunos que precisam de apoio adicional devem receber </a:t>
              </a:r>
              <a:r>
                <a:rPr lang="en-US" b="true" sz="2000" spc="-30" strike="noStrike" u="none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orientação próxima</a:t>
              </a: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 para que possam trabalhar em pares e resolver problemas com a supervisão do professor, garantindo um aprendizado eficaz.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40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F4B94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Formative Assessment Rubric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7007225"/>
            <a:ext cx="688657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F4B94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rubric evaluates student comprehension, demonstration of the Pythagorean theorem, and technology use. Levels range from basic understanding to advanced applications, promoting individual growth and critical engagement in learning.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9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4B9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2E405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Key Takeaways on Right Triangles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7369175"/>
            <a:ext cx="6886575" cy="225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2E40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summary, understanding the </a:t>
            </a:r>
            <a:r>
              <a:rPr lang="en-US" b="true" sz="2499" spc="-37" strike="noStrike" u="none">
                <a:solidFill>
                  <a:srgbClr val="2E405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Pythagorean theorem</a:t>
            </a:r>
            <a:r>
              <a:rPr lang="en-US" sz="2499" spc="-37" strike="noStrike" u="none">
                <a:solidFill>
                  <a:srgbClr val="2E40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its applications empowers students to solve practical problems, enhancing their mathematical skills and fostering interdisciplinary connections in daily life and future studies.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F4B94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52512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9" r="0" b="-1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96400" y="9001760"/>
            <a:ext cx="832485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0"/>
              </a:lnSpc>
            </a:pPr>
            <a:r>
              <a:rPr lang="en-US" sz="3800" spc="-57">
                <a:solidFill>
                  <a:srgbClr val="F4B94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Explore the Pythagorean theorem daily!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03759" y="942975"/>
            <a:ext cx="8317491" cy="199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56"/>
              </a:lnSpc>
            </a:pPr>
            <a:r>
              <a:rPr lang="en-US" sz="14956" spc="-523">
                <a:solidFill>
                  <a:srgbClr val="F4B94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Aplicação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117037">
            <a:off x="5418783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4B94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2E4057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Objetivos de Aprendizagem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87687"/>
              <a:ext cx="17665700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Compreendendo o Triângulo Retângulo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549525"/>
            <a:chOff x="0" y="0"/>
            <a:chExt cx="5744662" cy="33993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744662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Relações Métricas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60450"/>
              <a:ext cx="5744662" cy="2338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4B94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As relações métricas em triângulos retângulos são fundamentais para entender como os lados se interconectam, formando a base para diversas aplicações práticas e teóricas.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901950"/>
            <a:chOff x="0" y="0"/>
            <a:chExt cx="5346700" cy="38692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5346700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Teorema de Pitágoras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60450"/>
              <a:ext cx="5346700" cy="2808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4B94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 Teorema de Pitágoras estabelece uma relação crucial entre os lados de um triângulo retângulo, permitindo a determinação de um lado desconhecido a partir dos outros dois.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901950"/>
            <a:chOff x="0" y="0"/>
            <a:chExt cx="5346700" cy="38692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5346700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Resolução de Problemas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60450"/>
              <a:ext cx="5346700" cy="2808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4B942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Resolver problemas envolvendo triângulos retângulos promove habilidades de raciocínio lógico e critério, preparando os alunos para enfrentar desafios matemáticos e suas aplicações no cotidiano.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9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3352800"/>
            <a:ext cx="11201400" cy="6267450"/>
            <a:chOff x="0" y="0"/>
            <a:chExt cx="1471052" cy="8230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1052" cy="823089"/>
            </a:xfrm>
            <a:custGeom>
              <a:avLst/>
              <a:gdLst/>
              <a:ahLst/>
              <a:cxnLst/>
              <a:rect r="r" b="b" t="t" l="l"/>
              <a:pathLst>
                <a:path h="823089" w="1471052">
                  <a:moveTo>
                    <a:pt x="13823" y="0"/>
                  </a:moveTo>
                  <a:lnTo>
                    <a:pt x="1457229" y="0"/>
                  </a:lnTo>
                  <a:cubicBezTo>
                    <a:pt x="1460895" y="0"/>
                    <a:pt x="1464411" y="1456"/>
                    <a:pt x="1467004" y="4049"/>
                  </a:cubicBezTo>
                  <a:cubicBezTo>
                    <a:pt x="1469596" y="6641"/>
                    <a:pt x="1471052" y="10157"/>
                    <a:pt x="1471052" y="13823"/>
                  </a:cubicBezTo>
                  <a:lnTo>
                    <a:pt x="1471052" y="809266"/>
                  </a:lnTo>
                  <a:cubicBezTo>
                    <a:pt x="1471052" y="812932"/>
                    <a:pt x="1469596" y="816448"/>
                    <a:pt x="1467004" y="819040"/>
                  </a:cubicBezTo>
                  <a:cubicBezTo>
                    <a:pt x="1464411" y="821632"/>
                    <a:pt x="1460895" y="823089"/>
                    <a:pt x="1457229" y="823089"/>
                  </a:cubicBezTo>
                  <a:lnTo>
                    <a:pt x="13823" y="823089"/>
                  </a:lnTo>
                  <a:cubicBezTo>
                    <a:pt x="10157" y="823089"/>
                    <a:pt x="6641" y="821632"/>
                    <a:pt x="4049" y="819040"/>
                  </a:cubicBezTo>
                  <a:cubicBezTo>
                    <a:pt x="1456" y="816448"/>
                    <a:pt x="0" y="812932"/>
                    <a:pt x="0" y="809266"/>
                  </a:cubicBezTo>
                  <a:lnTo>
                    <a:pt x="0" y="13823"/>
                  </a:lnTo>
                  <a:cubicBezTo>
                    <a:pt x="0" y="10157"/>
                    <a:pt x="1456" y="6641"/>
                    <a:pt x="4049" y="4049"/>
                  </a:cubicBezTo>
                  <a:cubicBezTo>
                    <a:pt x="6641" y="1456"/>
                    <a:pt x="10157" y="0"/>
                    <a:pt x="13823" y="0"/>
                  </a:cubicBezTo>
                  <a:close/>
                </a:path>
              </a:pathLst>
            </a:custGeom>
            <a:blipFill>
              <a:blip r:embed="rId2"/>
              <a:stretch>
                <a:fillRect l="-521" t="0" r="-52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72950" y="3352800"/>
            <a:ext cx="5448300" cy="6267450"/>
            <a:chOff x="0" y="0"/>
            <a:chExt cx="715512" cy="8230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5512" cy="823089"/>
            </a:xfrm>
            <a:custGeom>
              <a:avLst/>
              <a:gdLst/>
              <a:ahLst/>
              <a:cxnLst/>
              <a:rect r="r" b="b" t="t" l="l"/>
              <a:pathLst>
                <a:path h="823089" w="715512">
                  <a:moveTo>
                    <a:pt x="28420" y="0"/>
                  </a:moveTo>
                  <a:lnTo>
                    <a:pt x="687092" y="0"/>
                  </a:lnTo>
                  <a:cubicBezTo>
                    <a:pt x="702788" y="0"/>
                    <a:pt x="715512" y="12724"/>
                    <a:pt x="715512" y="28420"/>
                  </a:cubicBezTo>
                  <a:lnTo>
                    <a:pt x="715512" y="794669"/>
                  </a:lnTo>
                  <a:cubicBezTo>
                    <a:pt x="715512" y="802206"/>
                    <a:pt x="712518" y="809435"/>
                    <a:pt x="707188" y="814765"/>
                  </a:cubicBezTo>
                  <a:cubicBezTo>
                    <a:pt x="701858" y="820095"/>
                    <a:pt x="694630" y="823089"/>
                    <a:pt x="687092" y="823089"/>
                  </a:cubicBezTo>
                  <a:lnTo>
                    <a:pt x="28420" y="823089"/>
                  </a:lnTo>
                  <a:cubicBezTo>
                    <a:pt x="12724" y="823089"/>
                    <a:pt x="0" y="810365"/>
                    <a:pt x="0" y="794669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3" r="0" b="-10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240">
                <a:solidFill>
                  <a:srgbClr val="2E405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Historical Contributions to Mathematics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40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F4B94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Calculando o comprimento da escada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7445375"/>
            <a:ext cx="6886575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F4B94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Neste problema prático, vamos calcular o comprimento da escada que atinge uma janela a 4 metros de altura, posicionada a 3 metros da parede. Isso nos ajuda a aplicar o Teorema de Pitágoras.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9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4B9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2E405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Elementos do Triângulo Retângulo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7807325"/>
            <a:ext cx="6886575" cy="181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2E40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 um triângulo retângulo, os </a:t>
            </a:r>
            <a:r>
              <a:rPr lang="en-US" b="true" sz="2499" spc="-37" strike="noStrike" u="none">
                <a:solidFill>
                  <a:srgbClr val="2E405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catetos</a:t>
            </a:r>
            <a:r>
              <a:rPr lang="en-US" sz="2499" spc="-37" strike="noStrike" u="none">
                <a:solidFill>
                  <a:srgbClr val="2E40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são os lados que formam o ângulo reto, enquanto a </a:t>
            </a:r>
            <a:r>
              <a:rPr lang="en-US" b="true" sz="2499" spc="-37" strike="noStrike" u="none">
                <a:solidFill>
                  <a:srgbClr val="2E405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hipotenusa</a:t>
            </a:r>
            <a:r>
              <a:rPr lang="en-US" sz="2499" spc="-37" strike="noStrike" u="none">
                <a:solidFill>
                  <a:srgbClr val="2E40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é o lado oposto ao ângulo reto, sendo sempre o mais longo do triângulo.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40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F4B94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Demonstration of Teorema de Pitágoras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7369175"/>
            <a:ext cx="6886575" cy="225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F4B94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clear demonstration of the </a:t>
            </a:r>
            <a:r>
              <a:rPr lang="en-US" b="true" sz="2499" spc="-37" strike="noStrike" u="none">
                <a:solidFill>
                  <a:srgbClr val="F4B94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Teorema de Pitágoras</a:t>
            </a:r>
            <a:r>
              <a:rPr lang="en-US" sz="2499" spc="-37" strike="noStrike" u="none">
                <a:solidFill>
                  <a:srgbClr val="F4B94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shows how the relationship between the sides of a right triangle can be visualized through triangle similarity, enhancing understanding of metric relations.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9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4B9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2E405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Entendendo a fórmula de Pitágoras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7407275"/>
            <a:ext cx="6886575" cy="22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2E40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fórmula </a:t>
            </a:r>
            <a:r>
              <a:rPr lang="en-US" b="true" sz="2499" spc="-37" strike="noStrike" u="none">
                <a:solidFill>
                  <a:srgbClr val="2E405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a² + b² = c²</a:t>
            </a:r>
            <a:r>
              <a:rPr lang="en-US" sz="2499" spc="-37" strike="noStrike" u="none">
                <a:solidFill>
                  <a:srgbClr val="2E40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é fundamental para resolver problemas envolvendo triângulos retângulos, permitindo calcular a hipotenusa com base nas medidas dos catetos e facilitando a aplicação prática do teorema.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40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F4B94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AI Explicando o Teorema de Pitágoras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7369175"/>
            <a:ext cx="6886575" cy="225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F4B94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inteligência artificial pode </a:t>
            </a:r>
            <a:r>
              <a:rPr lang="en-US" b="true" sz="2499" spc="-37" strike="noStrike" u="none">
                <a:solidFill>
                  <a:srgbClr val="F4B94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simplificar complexos conceitos</a:t>
            </a:r>
            <a:r>
              <a:rPr lang="en-US" sz="2499" spc="-37" strike="noStrike" u="none">
                <a:solidFill>
                  <a:srgbClr val="F4B94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matemáticos, ajudando alunos a entender o Teorema de Pitágoras de maneiras diferentes e a gerar novos problemas para praticar.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9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E40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2E4057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Atividades de Tecnologia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87687"/>
              <a:ext cx="17665700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Usando GeoGebra para Aprender Matemática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578100"/>
            <a:chOff x="0" y="0"/>
            <a:chExt cx="5744662" cy="34374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744662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Simulação GeoGebra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60450"/>
              <a:ext cx="5744662" cy="2377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 plataforma GeoGebra permite que os alunos explorem </a:t>
              </a:r>
              <a:r>
                <a:rPr lang="en-US" b="true" sz="2000" spc="-30" strike="noStrike" u="none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interativamente</a:t>
              </a: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conceitos de triângulos retângulos, visualizando a relação entre os lados e ângulos em tempo real.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578100"/>
            <a:chOff x="0" y="0"/>
            <a:chExt cx="5346700" cy="34374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5346700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Resolver Problemas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60450"/>
              <a:ext cx="5346700" cy="2377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Os alunos podem </a:t>
              </a:r>
              <a:r>
                <a:rPr lang="en-US" b="true" sz="2000" spc="-30" strike="noStrike" u="none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praticar</a:t>
              </a: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aplicando o Teorema de Pitágoras em diferentes situações, analisando como as variáveis afetam a solução de problemas do mundo real.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930525"/>
            <a:chOff x="0" y="0"/>
            <a:chExt cx="5346700" cy="39073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5346700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Verificar Soluções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60450"/>
              <a:ext cx="5346700" cy="2846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Após resolver os problemas, os alunos podem usar GeoGebra para </a:t>
              </a:r>
              <a:r>
                <a:rPr lang="en-US" b="true" sz="2000" spc="-30" strike="noStrike" u="none">
                  <a:solidFill>
                    <a:srgbClr val="2E405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confirmar</a:t>
              </a:r>
              <a:r>
                <a:rPr lang="en-US" sz="2000" spc="-30" strike="noStrike" u="none">
                  <a:solidFill>
                    <a:srgbClr val="2E405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suas respostas, promovendo a autoavaliação e reconhecendo a importância do raciocínio crítico.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Apresentação - Triângulo Retângulo</dc:description>
  <dc:identifier>DAG84La6hLg</dc:identifier>
  <dcterms:modified xsi:type="dcterms:W3CDTF">2011-08-01T06:04:30Z</dcterms:modified>
  <cp:revision>1</cp:revision>
  <dc:title>Apresentação - Triângulo Retângulo</dc:title>
</cp:coreProperties>
</file>